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sldIdLst>
    <p:sldId id="288" r:id="rId2"/>
    <p:sldId id="257" r:id="rId3"/>
    <p:sldId id="270" r:id="rId4"/>
    <p:sldId id="256" r:id="rId5"/>
    <p:sldId id="271" r:id="rId6"/>
    <p:sldId id="312" r:id="rId7"/>
    <p:sldId id="313" r:id="rId8"/>
    <p:sldId id="311" r:id="rId9"/>
    <p:sldId id="272" r:id="rId10"/>
    <p:sldId id="273" r:id="rId11"/>
    <p:sldId id="274" r:id="rId12"/>
    <p:sldId id="275" r:id="rId13"/>
    <p:sldId id="276" r:id="rId14"/>
    <p:sldId id="289" r:id="rId15"/>
    <p:sldId id="290" r:id="rId16"/>
    <p:sldId id="301" r:id="rId17"/>
    <p:sldId id="291" r:id="rId18"/>
    <p:sldId id="300" r:id="rId19"/>
    <p:sldId id="277" r:id="rId20"/>
    <p:sldId id="292" r:id="rId21"/>
    <p:sldId id="293" r:id="rId22"/>
    <p:sldId id="294" r:id="rId23"/>
    <p:sldId id="295" r:id="rId24"/>
    <p:sldId id="282" r:id="rId25"/>
    <p:sldId id="286" r:id="rId26"/>
    <p:sldId id="287" r:id="rId27"/>
    <p:sldId id="299" r:id="rId28"/>
    <p:sldId id="296" r:id="rId29"/>
    <p:sldId id="297" r:id="rId30"/>
    <p:sldId id="285" r:id="rId31"/>
    <p:sldId id="302" r:id="rId32"/>
    <p:sldId id="303" r:id="rId33"/>
    <p:sldId id="304" r:id="rId34"/>
    <p:sldId id="310" r:id="rId35"/>
    <p:sldId id="305" r:id="rId36"/>
    <p:sldId id="306" r:id="rId37"/>
    <p:sldId id="307" r:id="rId38"/>
    <p:sldId id="308" r:id="rId39"/>
    <p:sldId id="309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14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AE17C7-B787-4E50-994D-5E804113A1E9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9F0FCF-2EA5-4FF5-AF14-1CA9C8854AAB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02481"/>
            <a:ext cx="3326149" cy="504101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09CF4-4C1A-45DC-BADA-6EFF91CB9ABB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7641A-9D94-4BD6-862F-F651067079BC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F0C02-0EF4-4745-9D82-E8D3F59464E3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image" Target="../media/image12.gif"/><Relationship Id="rId5" Type="http://schemas.openxmlformats.org/officeDocument/2006/relationships/image" Target="../media/image9.jpeg"/><Relationship Id="rId10" Type="http://schemas.openxmlformats.org/officeDocument/2006/relationships/slide" Target="slide39.xml"/><Relationship Id="rId4" Type="http://schemas.openxmlformats.org/officeDocument/2006/relationships/slide" Target="slide36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r.powner.org/es/videos/geologic_history/Earth%20-%20Making%20of%20a%20Planet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umanorigins.si.edu/evidence/human-family-tre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r.powner.org/es/videos/geologic_history/Continental%20Drift%20Animation.mp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origins.si.edu/evidence/human-evolution-timeline-interactive" TargetMode="External"/><Relationship Id="rId2" Type="http://schemas.openxmlformats.org/officeDocument/2006/relationships/hyperlink" Target="http://humanorigins.si.edu/evidence/human-family-tre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umanorigins.si.edu/evidence/genetics" TargetMode="External"/><Relationship Id="rId4" Type="http://schemas.openxmlformats.org/officeDocument/2006/relationships/hyperlink" Target="http://humanorigins.si.edu/evidence/human-fossils/specie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8462" y="3543300"/>
            <a:ext cx="428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1    </a:t>
            </a:r>
            <a:r>
              <a:rPr lang="en-US" sz="2800" dirty="0" smtClean="0"/>
              <a:t>Common Traditions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Cycling of Matter and Energy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Geosphere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341" y="2571750"/>
            <a:ext cx="2976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Volcanic Activity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096491"/>
            <a:ext cx="2886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Plate Tectonics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854" y="3610841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Rock Cycle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00150"/>
            <a:ext cx="454334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854" y="2048530"/>
            <a:ext cx="713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Convection Currents in the Mantle (Magma)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Cycling of Matter and Energy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Hydrosphere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342" y="1657351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1.</a:t>
            </a:r>
            <a:r>
              <a:rPr lang="en-US" sz="2800" dirty="0" smtClean="0"/>
              <a:t> </a:t>
            </a:r>
            <a:r>
              <a:rPr lang="en-US" sz="2800" dirty="0"/>
              <a:t>Deep Ocean Currents (</a:t>
            </a:r>
            <a:r>
              <a:rPr lang="en-US" sz="2800" dirty="0" smtClean="0"/>
              <a:t>Convection)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182092"/>
            <a:ext cx="692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</a:t>
            </a:r>
            <a:r>
              <a:rPr lang="en-US" sz="2800" dirty="0"/>
              <a:t>Surface Ocean </a:t>
            </a:r>
            <a:r>
              <a:rPr lang="en-US" sz="2800" dirty="0" smtClean="0"/>
              <a:t>Currents (Prevailing Winds)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855" y="3248680"/>
            <a:ext cx="2327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Water Cycle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60" y="1200150"/>
            <a:ext cx="461540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3695489"/>
            <a:ext cx="6734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a.</a:t>
            </a:r>
            <a:r>
              <a:rPr lang="en-US" sz="2800" dirty="0" smtClean="0"/>
              <a:t> Evaporation, Condensation, Precipitation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1" y="4144461"/>
            <a:ext cx="456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b.</a:t>
            </a:r>
            <a:r>
              <a:rPr lang="en-US" sz="2800" dirty="0" smtClean="0"/>
              <a:t> Surface and Ground Water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4563130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c.</a:t>
            </a:r>
            <a:r>
              <a:rPr lang="en-US" sz="2800" dirty="0" smtClean="0"/>
              <a:t> Polar Ice Caps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2705312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Tides (Gravity of Sun and Moon)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7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/>
              <a:t>Scientific Theories</a:t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Cycling of Matter and Energy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Atmosphere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1" y="1894178"/>
            <a:ext cx="659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1.</a:t>
            </a:r>
            <a:r>
              <a:rPr lang="en-US" sz="2800" dirty="0" smtClean="0"/>
              <a:t> Air Currents (Convection, Coriolis Effect)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1" y="2392184"/>
            <a:ext cx="819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Weather (Air Pressure, Precipitation, Temperature)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1" y="2890190"/>
            <a:ext cx="463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Climate (</a:t>
            </a:r>
            <a:r>
              <a:rPr lang="en-US" sz="2800" smtClean="0"/>
              <a:t>Average Weather)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1" y="3388196"/>
            <a:ext cx="593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4.</a:t>
            </a:r>
            <a:r>
              <a:rPr lang="en-US" sz="2800" dirty="0" smtClean="0"/>
              <a:t> Greenhouse Effect (Thermal Shield)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94" y="1143000"/>
            <a:ext cx="463006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1" y="3886201"/>
            <a:ext cx="520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5.</a:t>
            </a:r>
            <a:r>
              <a:rPr lang="en-US" sz="2800" dirty="0" smtClean="0"/>
              <a:t> Ozone Layer (Radiation Shield)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6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/>
              <a:t>Scientific Theories</a:t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Cycling of Matter and Energy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Biosphere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893" y="1680594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1.</a:t>
            </a:r>
            <a:r>
              <a:rPr lang="en-US" sz="2400" dirty="0" smtClean="0"/>
              <a:t> Biogeochemical Cycles (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S, P)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893" y="2209984"/>
            <a:ext cx="721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2.</a:t>
            </a:r>
            <a:r>
              <a:rPr lang="en-US" sz="2400" dirty="0" smtClean="0"/>
              <a:t> Cycles of Environmental Change,</a:t>
            </a:r>
          </a:p>
          <a:p>
            <a:r>
              <a:rPr lang="en-US" sz="2400" dirty="0" smtClean="0"/>
              <a:t>    Evolution, Adaptation, and Extinctions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893" y="3108706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3.</a:t>
            </a:r>
            <a:r>
              <a:rPr lang="en-US" sz="2400" dirty="0" smtClean="0"/>
              <a:t> Balanced Ecosystems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893" y="3638096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4.</a:t>
            </a:r>
            <a:r>
              <a:rPr lang="en-US" sz="2400" dirty="0" smtClean="0"/>
              <a:t> Population Dynamics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893" y="4167485"/>
            <a:ext cx="726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5.</a:t>
            </a:r>
            <a:r>
              <a:rPr lang="en-US" sz="2400" dirty="0" smtClean="0"/>
              <a:t> Trophic Levels, Food Webs, and Energy Pyramids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62050"/>
            <a:ext cx="38040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3    </a:t>
            </a:r>
            <a:r>
              <a:rPr lang="en-US" sz="2800" dirty="0" smtClean="0"/>
              <a:t>Timeline of the Story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6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Cosmic Timeline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Divisions and Units of Measure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504950"/>
            <a:ext cx="185928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Eons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219200" y="2251710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Eras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19200" y="2998470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Periods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19200" y="3745230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Epochs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322320" y="1504950"/>
            <a:ext cx="46786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1,000’s of Millions of Years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81400" y="2251710"/>
            <a:ext cx="4419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100’s of Millions of Years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33800" y="2998470"/>
            <a:ext cx="42672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10’s of Millions of Years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800600" y="3745230"/>
            <a:ext cx="3200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Millions of Years</a:t>
            </a:r>
          </a:p>
        </p:txBody>
      </p:sp>
    </p:spTree>
    <p:extLst>
      <p:ext uri="{BB962C8B-B14F-4D97-AF65-F5344CB8AC3E}">
        <p14:creationId xmlns:p14="http://schemas.microsoft.com/office/powerpoint/2010/main" val="41465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Eons of Cosmic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504950"/>
            <a:ext cx="457200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Cosmic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219200" y="2190750"/>
            <a:ext cx="3429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Galactic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19200" y="3634740"/>
            <a:ext cx="42672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Planetary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19200" y="4354830"/>
            <a:ext cx="3657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Biological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19200" y="2929467"/>
            <a:ext cx="3429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Stellar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58" y="1527810"/>
            <a:ext cx="693778" cy="4572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52" y="2213610"/>
            <a:ext cx="605790" cy="45720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47" y="2952327"/>
            <a:ext cx="685800" cy="457200"/>
          </a:xfrm>
          <a:prstGeom prst="rect">
            <a:avLst/>
          </a:prstGeom>
        </p:spPr>
      </p:pic>
      <p:pic>
        <p:nvPicPr>
          <p:cNvPr id="1026" name="Picture 2" descr="http://expandingworld.files.wordpress.com/2012/06/hadean-eon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05" y="3657600"/>
            <a:ext cx="68048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44" y="4377690"/>
            <a:ext cx="120920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81150"/>
            <a:ext cx="185928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Hadean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2327910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err="1" smtClean="0"/>
              <a:t>Archean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74670"/>
            <a:ext cx="2514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Proterozoic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3821430"/>
            <a:ext cx="2514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Phanerozoic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491653" y="1581150"/>
            <a:ext cx="46786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 Billion Years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05200" y="2327910"/>
            <a:ext cx="4419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 Billion Years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91653" y="3074670"/>
            <a:ext cx="42672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2 Billion Years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505200" y="3821430"/>
            <a:ext cx="3200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½ Billion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53" y="240031"/>
            <a:ext cx="24492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1870680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Video: Earth – Making of a Planet</a:t>
            </a:r>
            <a:endParaRPr lang="en-US" b="1" dirty="0"/>
          </a:p>
        </p:txBody>
      </p:sp>
      <p:pic>
        <p:nvPicPr>
          <p:cNvPr id="6146" name="Picture 2" descr="http://media.desura.com/images/members/1/560/559473/l-earth-making-of-a-planet-0868678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3" y="2495550"/>
            <a:ext cx="315685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1092200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“Hell on </a:t>
            </a:r>
            <a:r>
              <a:rPr lang="en-US" sz="2400" dirty="0"/>
              <a:t>E</a:t>
            </a:r>
            <a:r>
              <a:rPr lang="en-US" sz="2400" dirty="0" smtClean="0"/>
              <a:t>arth”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1663709"/>
            <a:ext cx="397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5 Billion Years Ago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254259"/>
            <a:ext cx="342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Length:  ~ 1 Billion Years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2787659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Birth of Solar System &amp; Accretion of Planets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3359590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err="1" smtClean="0"/>
              <a:t>Theia</a:t>
            </a:r>
            <a:r>
              <a:rPr lang="en-US" sz="2400" dirty="0" smtClean="0"/>
              <a:t> Event – Formation of the Moon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950553"/>
            <a:ext cx="5622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Atmosphere, Cooling Temperatures,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Crust Forms, Oceans Fill, Continents Drift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pic>
        <p:nvPicPr>
          <p:cNvPr id="1026" name="Picture 2" descr="http://piq.codeus.net/static/media/userpics/piq_65726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0" y="2743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Common Traditions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Culture, Philosophy, and Religion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Elements of Nature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1856509"/>
            <a:ext cx="457200" cy="345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" y="2514600"/>
            <a:ext cx="454334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0" y="3629679"/>
            <a:ext cx="46154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" y="3023429"/>
            <a:ext cx="463006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4" y="4086879"/>
            <a:ext cx="463006" cy="342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9131" y="180975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4790" y="2418919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Earth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3644" y="2933269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1" y="3533998"/>
            <a:ext cx="111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029730"/>
            <a:ext cx="603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Spirit – a.k.a. </a:t>
            </a:r>
            <a:r>
              <a:rPr lang="en-US" sz="2800" dirty="0" err="1" smtClean="0"/>
              <a:t>Aether</a:t>
            </a:r>
            <a:r>
              <a:rPr lang="en-US" sz="2800" dirty="0" smtClean="0"/>
              <a:t> or “breath of life”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26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1107530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“Beginning or Origin” of Life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1660895"/>
            <a:ext cx="421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3.8 Billion Years Ago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2214260"/>
            <a:ext cx="342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Length:  ~ 1 Billion Years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2767625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Natural Development of Organic Molecules</a:t>
            </a:r>
          </a:p>
          <a:p>
            <a:r>
              <a:rPr lang="en-US" sz="2400" dirty="0" smtClean="0"/>
              <a:t>   in Deep Water and Shallow Pools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3690322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First Single Cell Prokaryotes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4243685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Chemosynthesis vs. Photosynthesis</a:t>
            </a:r>
            <a:endParaRPr lang="en-US" sz="2400" dirty="0"/>
          </a:p>
        </p:txBody>
      </p:sp>
      <p:pic>
        <p:nvPicPr>
          <p:cNvPr id="2050" name="Picture 2" descr="http://www.arcadiastreet.com/cgvistas/earth/01_precambrian/images/archean_stromatolites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" y="2743200"/>
            <a:ext cx="18288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pic>
        <p:nvPicPr>
          <p:cNvPr id="3074" name="Picture 2" descr="http://25.media.tumblr.com/tumblr_luns0vm9Lf1r4dyrv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6"/>
          <a:stretch/>
        </p:blipFill>
        <p:spPr bwMode="auto">
          <a:xfrm>
            <a:off x="460664" y="2743200"/>
            <a:ext cx="1828800" cy="1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200" y="112395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“Earlier Life”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1686937"/>
            <a:ext cx="418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2.5 Billion Years Ago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2249924"/>
            <a:ext cx="34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Length:  ~ 2 Billion Years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2812911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Snowball Earth Event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3375898"/>
            <a:ext cx="281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Oxygenation Event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938885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Early Multicellular Forms of Life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5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pic>
        <p:nvPicPr>
          <p:cNvPr id="4100" name="Picture 4" descr="http://24.media.tumblr.com/tumblr_lqbhwkt0TF1r23tqh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" y="2743200"/>
            <a:ext cx="1828800" cy="12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43200" y="1085850"/>
            <a:ext cx="33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“Visible Life”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1741959"/>
            <a:ext cx="545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½ Billion Years Ago (Ongoing)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2398068"/>
            <a:ext cx="570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Cambrian Explosion – Diversity of Species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3054177"/>
            <a:ext cx="545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Advanced Plants and Animals in Oceans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3710285"/>
            <a:ext cx="354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Migration of Life to Land</a:t>
            </a:r>
          </a:p>
        </p:txBody>
      </p:sp>
    </p:spTree>
    <p:extLst>
      <p:ext uri="{BB962C8B-B14F-4D97-AF65-F5344CB8AC3E}">
        <p14:creationId xmlns:p14="http://schemas.microsoft.com/office/powerpoint/2010/main" val="30097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Making of a Planet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4    </a:t>
            </a:r>
            <a:r>
              <a:rPr lang="en-US" sz="2800" dirty="0" smtClean="0"/>
              <a:t>Phanerozoic Eon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105930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Hadean, </a:t>
            </a:r>
            <a:r>
              <a:rPr lang="en-US" dirty="0" err="1" smtClean="0"/>
              <a:t>Archean</a:t>
            </a:r>
            <a:r>
              <a:rPr lang="en-US" dirty="0" smtClean="0"/>
              <a:t>, Proterozoic, </a:t>
            </a:r>
            <a:r>
              <a:rPr lang="en-US" b="1" dirty="0" smtClean="0"/>
              <a:t>PHANEROZOIC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PHANEROZOIC   EON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1085850"/>
            <a:ext cx="209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000" dirty="0" smtClean="0"/>
              <a:t>	Paleozoic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Mesozoic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Cenozoic Era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085850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Means “old life”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1362849"/>
            <a:ext cx="278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Began about 541 </a:t>
            </a:r>
            <a:r>
              <a:rPr lang="en-US" sz="2000" dirty="0" err="1" smtClean="0"/>
              <a:t>Mya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88328" y="1638231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Major Evolutionary Events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910" y="2228850"/>
            <a:ext cx="284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Central Nervous System + Eyes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7911" y="2554587"/>
            <a:ext cx="286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Spinal Cord + Vertebral Column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7910" y="2880325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Plant Life Migrates to Land </a:t>
            </a:r>
          </a:p>
          <a:p>
            <a:r>
              <a:rPr lang="en-US" sz="1200" dirty="0" smtClean="0"/>
              <a:t>(Vascular Tissue, Spores in Ferns)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910" y="3367643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Insects Migrate to 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911" y="3693380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Jaw Structures in Fish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911" y="4019119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Amphibians Migrate to Land 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Tetrapods</a:t>
            </a:r>
            <a:r>
              <a:rPr lang="en-US" sz="1200" dirty="0" smtClean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222885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Skeletons in Fish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2555789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Wings in Insects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2882727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Amniotic Eggs in Reptiles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3209665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Reptiles Migrate to Land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1" y="353660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Mammal-Like Reptiles Appear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1" y="3886200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Seeds in Plants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60837" y="462915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Paleozoic Era Ended in Mass Extinction – 95% of All Species</a:t>
            </a:r>
          </a:p>
        </p:txBody>
      </p:sp>
    </p:spTree>
    <p:extLst>
      <p:ext uri="{BB962C8B-B14F-4D97-AF65-F5344CB8AC3E}">
        <p14:creationId xmlns:p14="http://schemas.microsoft.com/office/powerpoint/2010/main" val="18079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PHANEROZOIC   EON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1085850"/>
            <a:ext cx="209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dirty="0" smtClean="0"/>
              <a:t>	Paleozoic Era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Mesozoic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Cenozoic Era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1" y="1085850"/>
            <a:ext cx="264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Means “middle life”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1" y="1362849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Began about 251 </a:t>
            </a:r>
            <a:r>
              <a:rPr lang="en-US" sz="2000" dirty="0" err="1" smtClean="0"/>
              <a:t>Mya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88328" y="1638231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Major Evolutionary Events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910" y="2400300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Conifer Forests Spread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7910" y="2726037"/>
            <a:ext cx="322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Mammals &amp; Dinosaurs Appear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7910" y="3051775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Turtles, Frogs, Lizards, </a:t>
            </a:r>
            <a:br>
              <a:rPr lang="en-US" sz="1600" dirty="0" smtClean="0"/>
            </a:br>
            <a:r>
              <a:rPr lang="en-US" sz="1600" dirty="0" smtClean="0"/>
              <a:t>and Salamanders Appear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911" y="3539093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Dinosaurs Dominate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0509" y="2405439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Birds Appear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50509" y="2731178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Flying Reptiles</a:t>
            </a:r>
            <a:endParaRPr lang="en-US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643583" y="3028950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Flowers and Fruit in Plants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3582" y="3355889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Wings in Insects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5383" y="4343400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Mesozoic Era Ended in Mass Extinction – Asteroid Strike – 50%</a:t>
            </a:r>
          </a:p>
        </p:txBody>
      </p:sp>
    </p:spTree>
    <p:extLst>
      <p:ext uri="{BB962C8B-B14F-4D97-AF65-F5344CB8AC3E}">
        <p14:creationId xmlns:p14="http://schemas.microsoft.com/office/powerpoint/2010/main" val="114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PHANEROZOIC   EON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1085850"/>
            <a:ext cx="209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dirty="0" smtClean="0"/>
              <a:t>	Paleozoic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Mesozoic Era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Cenozoic Era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085850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Means “new life”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1" y="1362849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Began about 66 </a:t>
            </a:r>
            <a:r>
              <a:rPr lang="en-US" sz="2000" dirty="0" err="1" smtClean="0"/>
              <a:t>Mya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88328" y="1638231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Major Evolutionary Events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0809" y="24250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Mammals Survive and Dominate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0809" y="2809101"/>
            <a:ext cx="252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Flowering Plants Dominate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3950" y="3152001"/>
            <a:ext cx="255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Grasses Appear and Spread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0809" y="3486150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Four Major Glaciation Periods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3446" y="3771900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· Extinction of Large Mammals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13445" y="400925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· </a:t>
            </a:r>
            <a:r>
              <a:rPr lang="en-US" sz="1600" dirty="0" smtClean="0"/>
              <a:t>Rapid Changes in Marine Species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80809" y="4324350"/>
            <a:ext cx="448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Several Species of Humans Appear and Go Extinct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2" y="2388156"/>
            <a:ext cx="3392489" cy="22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Making of a Planet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5    </a:t>
            </a:r>
            <a:r>
              <a:rPr lang="en-US" sz="2800" dirty="0" smtClean="0"/>
              <a:t>Patterns of 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9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Patterns of Evolution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Geological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Continental Drift and Supercontinents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1909717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Ur (</a:t>
            </a:r>
            <a:r>
              <a:rPr lang="en-US" sz="2000" dirty="0" err="1" smtClean="0"/>
              <a:t>Vaalbara</a:t>
            </a:r>
            <a:r>
              <a:rPr lang="en-US" sz="2000" dirty="0" smtClean="0"/>
              <a:t>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2000" y="2324100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Kenorland</a:t>
            </a:r>
            <a:endParaRPr lang="en-US" sz="20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0" y="2766967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Columbia (</a:t>
            </a:r>
            <a:r>
              <a:rPr lang="en-US" sz="2000" dirty="0" err="1" smtClean="0"/>
              <a:t>Nuna</a:t>
            </a:r>
            <a:r>
              <a:rPr lang="en-US" sz="2000" dirty="0" smtClean="0"/>
              <a:t>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0" y="3238500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Rodinia</a:t>
            </a:r>
            <a:endParaRPr lang="en-US" sz="2000" dirty="0" smtClean="0"/>
          </a:p>
          <a:p>
            <a:pPr marL="344488" lvl="2" indent="0">
              <a:buNone/>
            </a:pPr>
            <a:endParaRPr lang="en-US" sz="16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0" y="3695699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Pannotia</a:t>
            </a:r>
            <a:endParaRPr lang="en-US" sz="2000" dirty="0" smtClean="0"/>
          </a:p>
          <a:p>
            <a:pPr marL="344488" lvl="2" indent="0">
              <a:buNone/>
            </a:pPr>
            <a:endParaRPr lang="en-US" sz="1600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62000" y="4152900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Pangaea</a:t>
            </a:r>
          </a:p>
          <a:p>
            <a:pPr marL="344488" lvl="2" indent="0">
              <a:buNone/>
            </a:pPr>
            <a:endParaRPr lang="en-US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971801" y="1909717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3.6 </a:t>
            </a:r>
            <a:r>
              <a:rPr lang="en-US" sz="2000" dirty="0" err="1" smtClean="0"/>
              <a:t>Gya</a:t>
            </a:r>
            <a:r>
              <a:rPr lang="en-US" sz="2000" dirty="0" smtClean="0"/>
              <a:t> (</a:t>
            </a:r>
            <a:r>
              <a:rPr lang="en-US" sz="2000" dirty="0" err="1" smtClean="0"/>
              <a:t>Archean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84828" y="2309767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2.7 </a:t>
            </a:r>
            <a:r>
              <a:rPr lang="en-US" sz="2000" dirty="0" err="1" smtClean="0"/>
              <a:t>Gya</a:t>
            </a:r>
            <a:r>
              <a:rPr lang="en-US" sz="2000" dirty="0" smtClean="0"/>
              <a:t> (</a:t>
            </a:r>
            <a:r>
              <a:rPr lang="en-US" sz="2000" dirty="0" err="1" smtClean="0"/>
              <a:t>Archean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84827" y="2752634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1.8 </a:t>
            </a:r>
            <a:r>
              <a:rPr lang="en-US" sz="2000" dirty="0" err="1" smtClean="0"/>
              <a:t>Gya</a:t>
            </a:r>
            <a:r>
              <a:rPr lang="en-US" sz="2000" dirty="0" smtClean="0"/>
              <a:t> (Proterozoic)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84827" y="3224167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1.3 </a:t>
            </a:r>
            <a:r>
              <a:rPr lang="en-US" sz="2000" dirty="0" err="1" smtClean="0"/>
              <a:t>Gya</a:t>
            </a:r>
            <a:r>
              <a:rPr lang="en-US" sz="2000" dirty="0" smtClean="0"/>
              <a:t> (Proterozoic)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84828" y="3681367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600 </a:t>
            </a:r>
            <a:r>
              <a:rPr lang="en-US" sz="2000" dirty="0" err="1" smtClean="0"/>
              <a:t>Mya</a:t>
            </a:r>
            <a:r>
              <a:rPr lang="en-US" sz="2000" dirty="0" smtClean="0"/>
              <a:t> (Proterozoic)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84828" y="4138567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300 </a:t>
            </a:r>
            <a:r>
              <a:rPr lang="en-US" sz="2000" dirty="0" err="1" smtClean="0"/>
              <a:t>Mya</a:t>
            </a:r>
            <a:r>
              <a:rPr lang="en-US" sz="2000" dirty="0" smtClean="0"/>
              <a:t> (Phanerozoic)</a:t>
            </a:r>
            <a:endParaRPr lang="en-US" sz="2000" dirty="0"/>
          </a:p>
        </p:txBody>
      </p:sp>
      <p:pic>
        <p:nvPicPr>
          <p:cNvPr id="30" name="Picture 2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09716"/>
            <a:ext cx="2533371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Patterns of Evolution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Geological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425958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Global Warming/Cooling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climateclash.com/files/2010/10/Hansen-Fig-1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44" y="1200150"/>
            <a:ext cx="399105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74320" y="1649730"/>
            <a:ext cx="42595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dirty="0" smtClean="0"/>
              <a:t> Glaciers and Polar Ice Caps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74320" y="2202180"/>
            <a:ext cx="42595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dirty="0" smtClean="0"/>
              <a:t> Changes in Sea Level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74320" y="2754630"/>
            <a:ext cx="42595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dirty="0" smtClean="0"/>
              <a:t> Ice Ages</a:t>
            </a:r>
          </a:p>
        </p:txBody>
      </p:sp>
      <p:pic>
        <p:nvPicPr>
          <p:cNvPr id="5124" name="Picture 4" descr="http://www.globalclimatescam.com/wp-content/uploads/2009/01/istock_000003896670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54630"/>
            <a:ext cx="2085975" cy="2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Common Traditions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Culture, Philosophy, and Religion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Order of Creative Events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342" y="1894178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1.</a:t>
            </a:r>
            <a:r>
              <a:rPr lang="en-US" sz="2800" dirty="0" smtClean="0"/>
              <a:t> Formation of the Earth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418919"/>
            <a:ext cx="320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Life in the Oceans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854" y="2933269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Life on Land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11211" y="3390469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4.</a:t>
            </a:r>
            <a:r>
              <a:rPr lang="en-US" sz="2800" dirty="0" smtClean="0"/>
              <a:t> Humankind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592" y="4295001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</a:t>
            </a:r>
            <a:r>
              <a:rPr lang="en-US" dirty="0" smtClean="0"/>
              <a:t>  life in the air varies by tradition (birds)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Patterns of Evolution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Biological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Environmental Changes &amp; Mass Extinctions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343150"/>
            <a:ext cx="560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1.</a:t>
            </a:r>
            <a:r>
              <a:rPr lang="en-US" sz="2400" dirty="0" smtClean="0"/>
              <a:t> Random and Require Many Generations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179118"/>
            <a:ext cx="590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3.</a:t>
            </a:r>
            <a:r>
              <a:rPr lang="en-US" sz="2400" dirty="0" smtClean="0"/>
              <a:t> Diversification in Anatomy and Physiology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3597102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4.</a:t>
            </a:r>
            <a:r>
              <a:rPr lang="en-US" sz="2400" dirty="0" smtClean="0"/>
              <a:t> Diversification in Size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4015085"/>
            <a:ext cx="571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5.</a:t>
            </a:r>
            <a:r>
              <a:rPr lang="en-US" sz="2400" dirty="0" smtClean="0"/>
              <a:t> Best Adaptations Passed On to Posterity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2761134"/>
            <a:ext cx="663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2.</a:t>
            </a:r>
            <a:r>
              <a:rPr lang="en-US" sz="2400" dirty="0" smtClean="0"/>
              <a:t> Most Mutations are Deadly – Lead to Extinction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1840230"/>
            <a:ext cx="8595360" cy="50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 Genetic Mutations</a:t>
            </a:r>
          </a:p>
        </p:txBody>
      </p:sp>
    </p:spTree>
    <p:extLst>
      <p:ext uri="{BB962C8B-B14F-4D97-AF65-F5344CB8AC3E}">
        <p14:creationId xmlns:p14="http://schemas.microsoft.com/office/powerpoint/2010/main" val="25170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6    </a:t>
            </a:r>
            <a:r>
              <a:rPr lang="en-US" sz="2800" dirty="0" smtClean="0"/>
              <a:t>Human 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1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Human Evolution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Links to More Information from the Smithsonian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9913" y="138303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Human Evolution Family Tree [</a:t>
            </a:r>
            <a:r>
              <a:rPr lang="en-US" sz="3200" dirty="0" smtClean="0">
                <a:hlinkClick r:id="rId2"/>
              </a:rPr>
              <a:t>link</a:t>
            </a:r>
            <a:r>
              <a:rPr lang="en-US" sz="3200" dirty="0" smtClean="0"/>
              <a:t>]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99913" y="2258214"/>
            <a:ext cx="8595360" cy="50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 Human Evolution Timeline [</a:t>
            </a:r>
            <a:r>
              <a:rPr lang="en-US" sz="3200" dirty="0" smtClean="0">
                <a:hlinkClick r:id="rId3"/>
              </a:rPr>
              <a:t>link</a:t>
            </a:r>
            <a:r>
              <a:rPr lang="en-US" sz="3200" dirty="0" smtClean="0"/>
              <a:t>]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9913" y="3105150"/>
            <a:ext cx="8595360" cy="50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 All Human Species [</a:t>
            </a:r>
            <a:r>
              <a:rPr lang="en-US" sz="3200" dirty="0" smtClean="0">
                <a:hlinkClick r:id="rId4"/>
              </a:rPr>
              <a:t>link</a:t>
            </a:r>
            <a:r>
              <a:rPr lang="en-US" sz="3200" dirty="0" smtClean="0"/>
              <a:t>]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9913" y="4019550"/>
            <a:ext cx="8595360" cy="50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 Human Genetics [</a:t>
            </a:r>
            <a:r>
              <a:rPr lang="en-US" sz="3200" dirty="0" smtClean="0">
                <a:hlinkClick r:id="rId5"/>
              </a:rPr>
              <a:t>link</a:t>
            </a:r>
            <a:r>
              <a:rPr lang="en-US" sz="32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299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Comes Next?</a:t>
            </a:r>
            <a:br>
              <a:rPr lang="en-US" dirty="0" smtClean="0"/>
            </a:br>
            <a:r>
              <a:rPr lang="en-US" sz="2200" dirty="0" smtClean="0"/>
              <a:t>Based on patterns of past events…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06830"/>
            <a:ext cx="8595360" cy="3703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planetary changes or natural disasters might happen to Earth in the future?</a:t>
            </a:r>
          </a:p>
          <a:p>
            <a:r>
              <a:rPr lang="en-US" dirty="0" smtClean="0"/>
              <a:t>How would environmental changes affect life forms in various biomes?</a:t>
            </a:r>
          </a:p>
          <a:p>
            <a:r>
              <a:rPr lang="en-US" dirty="0" smtClean="0"/>
              <a:t>How might humans change (parts/sizes/behaviors) due to random genetic mutations?</a:t>
            </a:r>
          </a:p>
          <a:p>
            <a:r>
              <a:rPr lang="en-US" dirty="0" smtClean="0"/>
              <a:t>If homo sapiens do not go extinct, might our species diversify into many new species of humans?</a:t>
            </a:r>
          </a:p>
          <a:p>
            <a:r>
              <a:rPr lang="en-US" dirty="0" smtClean="0"/>
              <a:t>Now that we have science and technology, might we take control of our own 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14550"/>
            <a:ext cx="8591550" cy="8001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15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6" y="0"/>
            <a:ext cx="7805008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672" y="47053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1" y="0"/>
            <a:ext cx="6815137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672" y="47053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672" y="47053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65391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672" y="47053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080"/>
            <a:ext cx="9144000" cy="3457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8672" y="47053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2    </a:t>
            </a:r>
            <a:r>
              <a:rPr lang="en-US" sz="2800" dirty="0" smtClean="0"/>
              <a:t>Scientific Theories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9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Fossils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Process of formation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Dating techniques – relative vs. radiometric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Geology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Plate tectonics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Rock cycle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116967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Astronomy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Spectroscopy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Red/Blue shift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CBMR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Telescopy</a:t>
            </a:r>
            <a:endParaRPr lang="en-US" sz="3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Fossils, Geology, and Astronomy – 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Ingredients for a Living Planet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1940937"/>
            <a:ext cx="457200" cy="345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" y="2514600"/>
            <a:ext cx="454334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" y="2971800"/>
            <a:ext cx="46154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" y="3429000"/>
            <a:ext cx="463006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4" y="3943350"/>
            <a:ext cx="463006" cy="342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4789" y="1894178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Source of Energy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4789" y="2418919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Geosphere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4789" y="2933269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Hydrosphere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4789" y="3390469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Atmosphere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4789" y="3886201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Balanced Biosphere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0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/>
              <a:t>Scientific Theories</a:t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Cycling of Matter and Energy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Energy Sources and Interactions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2770689"/>
            <a:ext cx="706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Gravity (Sun-Earth-Moon System - Seasons)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660" y="178739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Solar Energy (Radiation, Light, Heat)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2254777"/>
            <a:ext cx="595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Earth’s Hot Core (Radiation/Gravity)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1159887"/>
            <a:ext cx="457200" cy="3450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3267476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4.</a:t>
            </a:r>
            <a:r>
              <a:rPr lang="en-US" sz="2800" dirty="0" smtClean="0"/>
              <a:t> Uneven Heating of Materials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809821"/>
            <a:ext cx="5569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∙</a:t>
            </a:r>
            <a:r>
              <a:rPr lang="en-US" sz="2800" dirty="0" smtClean="0"/>
              <a:t> Climate Zones (Curvature Surface)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∙</a:t>
            </a:r>
            <a:r>
              <a:rPr lang="en-US" sz="2000" dirty="0"/>
              <a:t> </a:t>
            </a:r>
            <a:r>
              <a:rPr lang="en-US" sz="2800" dirty="0" smtClean="0"/>
              <a:t>Convection (Air, Land, Sea, Core)</a:t>
            </a:r>
          </a:p>
        </p:txBody>
      </p:sp>
    </p:spTree>
    <p:extLst>
      <p:ext uri="{BB962C8B-B14F-4D97-AF65-F5344CB8AC3E}">
        <p14:creationId xmlns:p14="http://schemas.microsoft.com/office/powerpoint/2010/main" val="27564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15410</TotalTime>
  <Words>1113</Words>
  <Application>Microsoft Office PowerPoint</Application>
  <PresentationFormat>On-screen Show (16:9)</PresentationFormat>
  <Paragraphs>263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Candara</vt:lpstr>
      <vt:lpstr>Tahoma</vt:lpstr>
      <vt:lpstr>Tunga</vt:lpstr>
      <vt:lpstr>Wingdings</vt:lpstr>
      <vt:lpstr>Soho</vt:lpstr>
      <vt:lpstr>Geologic History</vt:lpstr>
      <vt:lpstr>Common Traditions Culture, Philosophy, and Religion</vt:lpstr>
      <vt:lpstr>Common Traditions Culture, Philosophy, and Religion</vt:lpstr>
      <vt:lpstr>Geologic History</vt:lpstr>
      <vt:lpstr>Scientific Theories Empirical Evidence</vt:lpstr>
      <vt:lpstr>Scientific Theories Empirical Evidence</vt:lpstr>
      <vt:lpstr>Scientific Theories Empirical Evidence</vt:lpstr>
      <vt:lpstr>Scientific Theories Fossils, Geology, and Astronomy – Empirical Evidence</vt:lpstr>
      <vt:lpstr>Scientific Theories Cycling of Matter and Energy</vt:lpstr>
      <vt:lpstr>Scientific Theories Cycling of Matter and Energy</vt:lpstr>
      <vt:lpstr>Scientific Theories Cycling of Matter and Energy</vt:lpstr>
      <vt:lpstr>Scientific Theories Cycling of Matter and Energy</vt:lpstr>
      <vt:lpstr>Scientific Theories Cycling of Matter and Energy</vt:lpstr>
      <vt:lpstr>Geologic History</vt:lpstr>
      <vt:lpstr>Cosmic Timeline Divisions and Units of Measure</vt:lpstr>
      <vt:lpstr>Geologic  Timeline Eons of Cosmic History</vt:lpstr>
      <vt:lpstr>Geologic  Timeline Eons of Earth’s History</vt:lpstr>
      <vt:lpstr>Geologic  Timeline Eons of Earth’s History</vt:lpstr>
      <vt:lpstr>Geologic  Timeline Eons of Earth’s History</vt:lpstr>
      <vt:lpstr>Geologic  Timeline Eons of Earth’s History</vt:lpstr>
      <vt:lpstr>Geologic  Timeline Eons of Earth’s History</vt:lpstr>
      <vt:lpstr>Geologic  Timeline Eons of Earth’s History</vt:lpstr>
      <vt:lpstr>Geologic History</vt:lpstr>
      <vt:lpstr>PowerPoint Presentation</vt:lpstr>
      <vt:lpstr>PowerPoint Presentation</vt:lpstr>
      <vt:lpstr>PowerPoint Presentation</vt:lpstr>
      <vt:lpstr>Geologic History</vt:lpstr>
      <vt:lpstr>Patterns of Evolution Geological</vt:lpstr>
      <vt:lpstr>Patterns of Evolution Geological</vt:lpstr>
      <vt:lpstr>Patterns of Evolution Biological</vt:lpstr>
      <vt:lpstr>Geologic History</vt:lpstr>
      <vt:lpstr>Human Evolution Links to More Information from the Smithsonian</vt:lpstr>
      <vt:lpstr>What Comes Next? Based on patterns of past events…</vt:lpstr>
      <vt:lpstr>fin?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Timeline</dc:title>
  <dc:creator>Aaron John Powner, M.Ed.</dc:creator>
  <cp:lastModifiedBy>Aaron Powner</cp:lastModifiedBy>
  <cp:revision>168</cp:revision>
  <dcterms:created xsi:type="dcterms:W3CDTF">2013-01-24T17:56:25Z</dcterms:created>
  <dcterms:modified xsi:type="dcterms:W3CDTF">2016-03-08T22:30:55Z</dcterms:modified>
</cp:coreProperties>
</file>